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365" r:id="rId4"/>
    <p:sldId id="367" r:id="rId5"/>
    <p:sldId id="372" r:id="rId6"/>
    <p:sldId id="368" r:id="rId7"/>
    <p:sldId id="369" r:id="rId8"/>
    <p:sldId id="370" r:id="rId9"/>
    <p:sldId id="371" r:id="rId10"/>
    <p:sldId id="373" r:id="rId11"/>
    <p:sldId id="374" r:id="rId12"/>
    <p:sldId id="366" r:id="rId13"/>
    <p:sldId id="327" r:id="rId14"/>
    <p:sldId id="328" r:id="rId15"/>
    <p:sldId id="375" r:id="rId16"/>
    <p:sldId id="376" r:id="rId17"/>
    <p:sldId id="326" r:id="rId18"/>
    <p:sldId id="258" r:id="rId19"/>
    <p:sldId id="264" r:id="rId20"/>
    <p:sldId id="257" r:id="rId21"/>
    <p:sldId id="265" r:id="rId22"/>
    <p:sldId id="259" r:id="rId23"/>
    <p:sldId id="266" r:id="rId24"/>
    <p:sldId id="260" r:id="rId25"/>
    <p:sldId id="267" r:id="rId26"/>
    <p:sldId id="261" r:id="rId27"/>
    <p:sldId id="268" r:id="rId28"/>
    <p:sldId id="301" r:id="rId29"/>
    <p:sldId id="377" r:id="rId30"/>
    <p:sldId id="378" r:id="rId31"/>
    <p:sldId id="262" r:id="rId32"/>
    <p:sldId id="379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82" r:id="rId43"/>
    <p:sldId id="278" r:id="rId44"/>
    <p:sldId id="281" r:id="rId45"/>
    <p:sldId id="283" r:id="rId46"/>
    <p:sldId id="284" r:id="rId47"/>
    <p:sldId id="285" r:id="rId48"/>
    <p:sldId id="286" r:id="rId49"/>
    <p:sldId id="294" r:id="rId50"/>
    <p:sldId id="295" r:id="rId51"/>
    <p:sldId id="296" r:id="rId52"/>
    <p:sldId id="290" r:id="rId53"/>
    <p:sldId id="291" r:id="rId54"/>
    <p:sldId id="292" r:id="rId55"/>
    <p:sldId id="293" r:id="rId56"/>
    <p:sldId id="380" r:id="rId57"/>
  </p:sldIdLst>
  <p:sldSz cx="12192000" cy="6858000"/>
  <p:notesSz cx="6858000" cy="9144000"/>
  <p:embeddedFontLst>
    <p:embeddedFont>
      <p:font typeface="Palatino Linotype" panose="02040502050505030304" charset="0"/>
      <p:regular r:id="rId61"/>
      <p:bold r:id="rId62"/>
      <p:italic r:id="rId63"/>
      <p:boldItalic r:id="rId64"/>
    </p:embeddedFont>
    <p:embeddedFont>
      <p:font typeface="楷体" panose="02010609060101010101" charset="-122"/>
      <p:regular r:id="rId65"/>
    </p:embeddedFont>
    <p:embeddedFont>
      <p:font typeface="微软雅黑" panose="020B0503020204020204" charset="-122"/>
      <p:regular r:id="rId66"/>
    </p:embeddedFont>
    <p:embeddedFont>
      <p:font typeface="Calibri" panose="020F0502020204030204" charset="0"/>
      <p:regular r:id="rId67"/>
      <p:bold r:id="rId68"/>
      <p:italic r:id="rId69"/>
      <p:boldItalic r:id="rId7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667FAC"/>
    <a:srgbClr val="25AFF4"/>
    <a:srgbClr val="FF6600"/>
    <a:srgbClr val="CD6666"/>
    <a:srgbClr val="FF666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font" Target="fonts/font10.fntdata"/><Relationship Id="rId7" Type="http://schemas.openxmlformats.org/officeDocument/2006/relationships/slide" Target="slides/slide5.xml"/><Relationship Id="rId69" Type="http://schemas.openxmlformats.org/officeDocument/2006/relationships/font" Target="fonts/font9.fntdata"/><Relationship Id="rId68" Type="http://schemas.openxmlformats.org/officeDocument/2006/relationships/font" Target="fonts/font8.fntdata"/><Relationship Id="rId67" Type="http://schemas.openxmlformats.org/officeDocument/2006/relationships/font" Target="fonts/font7.fntdata"/><Relationship Id="rId66" Type="http://schemas.openxmlformats.org/officeDocument/2006/relationships/font" Target="fonts/font6.fntdata"/><Relationship Id="rId65" Type="http://schemas.openxmlformats.org/officeDocument/2006/relationships/font" Target="fonts/font5.fntdata"/><Relationship Id="rId64" Type="http://schemas.openxmlformats.org/officeDocument/2006/relationships/font" Target="fonts/font4.fntdata"/><Relationship Id="rId63" Type="http://schemas.openxmlformats.org/officeDocument/2006/relationships/font" Target="fonts/font3.fntdata"/><Relationship Id="rId62" Type="http://schemas.openxmlformats.org/officeDocument/2006/relationships/font" Target="fonts/font2.fntdata"/><Relationship Id="rId61" Type="http://schemas.openxmlformats.org/officeDocument/2006/relationships/font" Target="fonts/font1.fntdata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2275205"/>
            <a:ext cx="10080000" cy="2306955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P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rogramming </a:t>
            </a:r>
            <a:endParaRPr lang="en-US" altLang="zh-CN" sz="7200" b="1"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ctr"/>
            <a:r>
              <a:rPr lang="en-US" altLang="zh-CN" sz="72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K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ids </a:t>
            </a:r>
            <a:endParaRPr lang="en-US" altLang="zh-CN" sz="7200" b="1"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44980" y="2967990"/>
            <a:ext cx="8702040" cy="92202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计算机操作指令的抽象</a:t>
            </a:r>
            <a:endParaRPr lang="zh-CN" altLang="en-US" sz="54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705735" y="2829560"/>
            <a:ext cx="6780530" cy="119888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25AFF4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S</a:t>
            </a:r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cratch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de498130-1b6e-11e6-9113-05a9365960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550" y="1591945"/>
            <a:ext cx="7200000" cy="367399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8855" y="229235"/>
            <a:ext cx="7654290" cy="6399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140710" y="2552700"/>
            <a:ext cx="5911215" cy="1753235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zh-CN" altLang="en-US" sz="36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一串具有现实语义的指令序列，我们称之为</a:t>
            </a:r>
            <a:r>
              <a:rPr lang="zh-CN" altLang="en-US" sz="7200" b="1">
                <a:ln w="38100" cmpd="sng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逻辑</a:t>
            </a:r>
            <a:r>
              <a:rPr lang="zh-CN" altLang="en-US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！</a:t>
            </a:r>
            <a:endParaRPr lang="zh-CN" altLang="en-US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886075" y="890270"/>
            <a:ext cx="6419215" cy="507746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l"/>
            <a:r>
              <a:rPr lang="zh-CN" altLang="en-US" sz="36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由</a:t>
            </a:r>
            <a:r>
              <a:rPr lang="zh-CN" altLang="en-US" sz="7200" b="1">
                <a:ln w="38100" cmpd="sng">
                  <a:noFill/>
                  <a:prstDash val="solid"/>
                  <a:miter lim="800000"/>
                </a:ln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多个</a:t>
            </a:r>
            <a:r>
              <a:rPr lang="zh-CN" altLang="en-US" sz="7200" b="1">
                <a:ln w="38100" cmpd="sng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逻辑</a:t>
            </a:r>
            <a:r>
              <a:rPr lang="zh-CN" altLang="en-US" sz="36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通过因果关系、时间顺序等各种各样的策略进行组合而成的、并且通过翻译过程可被计算机理解的集合，我们称之为程序，编写这个程序所需逻辑集合的这个</a:t>
            </a:r>
            <a:r>
              <a:rPr lang="zh-CN" altLang="en-US" sz="36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过程，我们称之为</a:t>
            </a:r>
            <a:r>
              <a:rPr lang="zh-CN" altLang="en-US" sz="7200" b="1">
                <a:ln w="38100" cmpd="sng">
                  <a:noFill/>
                  <a:prstDash val="solid"/>
                  <a:miter lim="800000"/>
                </a:ln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编程</a:t>
            </a:r>
            <a:r>
              <a:rPr lang="zh-CN" altLang="en-US" sz="36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。</a:t>
            </a:r>
            <a:endParaRPr lang="zh-CN" altLang="en-US" sz="36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2829560"/>
            <a:ext cx="10080000" cy="119888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zh-CN" altLang="en-US" sz="72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信息学奥</a:t>
            </a:r>
            <a:r>
              <a:rPr lang="zh-CN" altLang="en-US" sz="7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赛</a:t>
            </a:r>
            <a:endParaRPr lang="zh-CN" altLang="en-US" sz="7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53460" y="1721485"/>
            <a:ext cx="508444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720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N</a:t>
            </a:r>
            <a:r>
              <a:rPr lang="zh-CN" altLang="en-US" sz="7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OI</a:t>
            </a:r>
            <a:r>
              <a:rPr lang="zh-CN" altLang="en-US" sz="7200">
                <a:solidFill>
                  <a:schemeClr val="accent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National Olympic Informatics in Provinces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6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全国青少年信息学奥林匹克联赛</a:t>
            </a:r>
            <a:endParaRPr lang="zh-CN" altLang="en-US" sz="36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598295"/>
            <a:ext cx="10080000" cy="3661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初赛：考察通用和实用的计算机科学知识，以</a:t>
            </a:r>
            <a:r>
              <a:rPr lang="zh-CN" altLang="en-US" sz="4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笔试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为主；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复赛：程序设计，须在计算机上调试完成，也就是</a:t>
            </a:r>
            <a:r>
              <a:rPr lang="zh-CN" altLang="en-US" sz="4400" b="1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编程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参加初赛者须达到一定分数线后才有资格参加复赛。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联赛分</a:t>
            </a:r>
            <a:r>
              <a:rPr lang="zh-CN" altLang="en-US" sz="2800" b="1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普及组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和</a:t>
            </a:r>
            <a:r>
              <a:rPr lang="zh-CN" altLang="en-US" sz="2800" b="1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提高组</a:t>
            </a:r>
            <a:r>
              <a:rPr lang="zh-CN" altLang="en-US" sz="2800" b="1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两个组别，难度不同。</a:t>
            </a:r>
            <a:endParaRPr lang="zh-CN" altLang="en-US" sz="2800" b="1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4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获得提高组复赛一等奖的选手即可免试由大学直接录取。</a:t>
            </a:r>
            <a:endParaRPr lang="zh-CN" altLang="en-US" sz="4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985135" y="2275205"/>
            <a:ext cx="62210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72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NOI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National Olympic Informatics</a:t>
            </a:r>
            <a:r>
              <a:rPr lang="zh-CN" altLang="en-US" sz="3600">
                <a:solidFill>
                  <a:srgbClr val="666666"/>
                </a:solidFill>
              </a:rPr>
              <a:t> </a:t>
            </a:r>
            <a:endParaRPr lang="zh-CN" altLang="en-US" sz="3600">
              <a:solidFill>
                <a:srgbClr val="666666"/>
              </a:solidFill>
            </a:endParaRPr>
          </a:p>
          <a:p>
            <a:pPr algn="l"/>
            <a:r>
              <a:rPr lang="zh-CN" altLang="en-US" sz="36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全国青少年信息学奥林匹克</a:t>
            </a:r>
            <a:endParaRPr lang="zh-CN" altLang="en-US" sz="36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721485"/>
            <a:ext cx="10080000" cy="341503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W</a:t>
            </a:r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hat 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is 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pPr algn="ctr"/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P</a:t>
            </a:r>
            <a:r>
              <a:rPr lang="en-US" altLang="zh-CN" sz="7200" b="1">
                <a:ln w="38100" cmpd="sng">
                  <a:noFill/>
                  <a:prstDash val="solid"/>
                  <a:miter lim="800000"/>
                </a:ln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rogramming </a:t>
            </a:r>
            <a:endParaRPr lang="en-US" altLang="zh-CN" sz="7200" b="1">
              <a:ln w="38100" cmpd="sng">
                <a:noFill/>
                <a:prstDash val="solid"/>
                <a:miter lim="800000"/>
              </a:ln>
              <a:solidFill>
                <a:srgbClr val="666666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39975" y="1998345"/>
            <a:ext cx="751141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6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国内包括港澳在内的省级代表队最高水平的大赛，</a:t>
            </a:r>
            <a:endParaRPr lang="zh-CN" altLang="en-US" sz="36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l"/>
            <a:r>
              <a:rPr lang="zh-CN" altLang="en-US" sz="36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每年经各省选拔产生5名选手（其中一名是女选手）这一竞赛记个人成绩，同时记团体总分。</a:t>
            </a:r>
            <a:endParaRPr lang="zh-CN" altLang="en-US" sz="36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45715" y="2275205"/>
            <a:ext cx="70999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7200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</a:t>
            </a:r>
            <a:r>
              <a:rPr lang="zh-CN" altLang="en-US" sz="720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P</a:t>
            </a:r>
            <a:r>
              <a:rPr lang="zh-CN" altLang="en-US" sz="7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IO</a:t>
            </a:r>
            <a:endParaRPr lang="zh-CN" altLang="en-US" sz="32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Asia Pacific Informatics Olympiad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亚洲与太平洋地区信息学奥赛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659890"/>
            <a:ext cx="100800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该竞赛为区域性的</a:t>
            </a:r>
            <a:r>
              <a:rPr lang="zh-CN" altLang="en-US" sz="320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网上准同步赛</a:t>
            </a:r>
            <a:r>
              <a:rPr lang="zh-CN" altLang="en-US" sz="3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，是</a:t>
            </a:r>
            <a:r>
              <a:rPr lang="zh-CN" altLang="en-US" sz="3200" b="1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亚洲和太平洋地区</a:t>
            </a:r>
            <a:r>
              <a:rPr lang="zh-CN" altLang="en-US" sz="3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每年一次的</a:t>
            </a:r>
            <a:r>
              <a:rPr lang="zh-CN" altLang="en-US" sz="320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国际性赛事</a:t>
            </a:r>
            <a:r>
              <a:rPr lang="zh-CN" altLang="en-US" sz="3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；</a:t>
            </a:r>
            <a:endParaRPr lang="zh-CN" altLang="en-US" sz="32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APIO每年5月举行，由不同的国家轮流主办。</a:t>
            </a:r>
            <a:endParaRPr lang="zh-CN" altLang="en-US" sz="32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每个参赛团参赛选手上限为100名，其中成绩排在前6名的选 手作为代表该参赛团的正式选手统计成绩。</a:t>
            </a:r>
            <a:endParaRPr lang="zh-CN" altLang="en-US" sz="32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APIO中国赛区由中国计算机学会组织参赛，获奖比例将参照IOI。</a:t>
            </a:r>
            <a:endParaRPr lang="zh-CN" altLang="en-US" sz="32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705735" y="2321560"/>
            <a:ext cx="6781165" cy="221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选拔赛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选拔参加国际信息学奥林匹克中国代表队的竞赛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998345"/>
            <a:ext cx="10080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IOI的选手是从获NOI前20名选手中选拔出来的，获得前4名的优胜者代表中国参 加国际竞赛。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选拔科目包括：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NOI成绩</a:t>
            </a:r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、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冬令营成绩</a:t>
            </a:r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、</a:t>
            </a:r>
            <a:r>
              <a:rPr lang="zh-CN" altLang="en-US" sz="36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论文和答辩</a:t>
            </a:r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、</a:t>
            </a:r>
            <a:r>
              <a:rPr lang="zh-CN" altLang="en-US" sz="36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平时作业</a:t>
            </a:r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、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选拔赛成绩</a:t>
            </a:r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、</a:t>
            </a:r>
            <a:r>
              <a:rPr lang="zh-CN" altLang="en-US" sz="3600" b="1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口试</a:t>
            </a:r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。上述项目加权产生最后成绩。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68550" y="1998345"/>
            <a:ext cx="74549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720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I</a:t>
            </a:r>
            <a:r>
              <a:rPr lang="zh-CN" altLang="en-US" sz="72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OI</a:t>
            </a:r>
            <a:endParaRPr lang="zh-CN" altLang="en-US" sz="72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International Olympiad in Informatics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3600">
                <a:solidFill>
                  <a:srgbClr val="00B05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国际</a:t>
            </a:r>
            <a:r>
              <a:rPr lang="zh-CN" altLang="en-US" sz="36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信息学奥林匹克竞赛</a:t>
            </a:r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endParaRPr lang="zh-CN" altLang="en-US" sz="36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39975" y="2306320"/>
            <a:ext cx="751141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由中国计算机学会组织，代表中国参加国际每年一次的IOI。</a:t>
            </a:r>
            <a:endParaRPr lang="zh-CN" altLang="en-US" sz="28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28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出国参赛得到中国科协和国家自然科学基金委的资助。</a:t>
            </a:r>
            <a:endParaRPr lang="zh-CN" altLang="en-US" sz="28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r>
              <a:rPr lang="zh-CN" altLang="en-US" sz="2800">
                <a:solidFill>
                  <a:srgbClr val="666666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我国累计获金牌46块、银牌17块，铜牌12块。</a:t>
            </a:r>
            <a:endParaRPr lang="zh-CN" altLang="en-US" sz="2800">
              <a:solidFill>
                <a:srgbClr val="666666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753870" y="1859915"/>
            <a:ext cx="868426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第十三届亚洲和太平洋地区信息学奥林匹克（APIO2019）中国区获奖名单</a:t>
            </a:r>
            <a:endParaRPr lang="zh-CN" altLang="en-US"/>
          </a:p>
          <a:p>
            <a:r>
              <a:rPr lang="zh-CN" altLang="en-US"/>
              <a:t>http://www.noi.cn/RequireFile.do?fid=9n2ebb4m%20&amp;attach=n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第31届国际信息学奥林匹克中国队选拔（CCF CTS2019）获奖名单http://www.noi.cn/RequireFile.do?fid=JERYBEbe&amp;attach=n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NOI2019冬令营获奖名单</a:t>
            </a:r>
            <a:endParaRPr lang="zh-CN" altLang="en-US"/>
          </a:p>
          <a:p>
            <a:r>
              <a:rPr lang="zh-CN" altLang="en-US">
                <a:sym typeface="+mn-ea"/>
              </a:rPr>
              <a:t>http://www.noi.cn/RequireFile.do?fid=LHmtdrNB&amp;attach=n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CCF NOIP2018复赛获奖名单</a:t>
            </a:r>
            <a:endParaRPr lang="zh-CN" altLang="en-US"/>
          </a:p>
          <a:p>
            <a:r>
              <a:rPr lang="zh-CN" altLang="en-US">
                <a:sym typeface="+mn-ea"/>
              </a:rPr>
              <a:t>https://www.ccf.org.cn/ccf/preview/zgjsjxh/noi/noi2018/2.htm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905635"/>
            <a:ext cx="1008000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6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96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rogramming</a:t>
            </a:r>
            <a:endParaRPr lang="en-US" altLang="zh-CN" sz="9600">
              <a:solidFill>
                <a:srgbClr val="66666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96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altLang="zh-CN" sz="96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anguages</a:t>
            </a:r>
            <a:endParaRPr lang="en-US" altLang="zh-CN" sz="9600">
              <a:solidFill>
                <a:srgbClr val="66666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19045" y="1998345"/>
            <a:ext cx="715391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36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计算机指令经过多个层次的抽象后，可以被人类所</a:t>
            </a:r>
            <a:r>
              <a:rPr lang="zh-CN" altLang="en-US" sz="36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直接</a:t>
            </a:r>
            <a:r>
              <a:rPr lang="zh-CN" altLang="en-US" sz="36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理解和运用，抽象所产生成的使用规则和机器翻译规则我们称之为</a:t>
            </a:r>
            <a:r>
              <a:rPr lang="zh-CN" altLang="en-US" sz="72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编程语言</a:t>
            </a:r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。</a:t>
            </a:r>
            <a:endParaRPr lang="zh-CN" altLang="en-US" sz="44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84065" y="2829560"/>
            <a:ext cx="3023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0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cs typeface="Palatino Linotype" panose="02040502050505030304" charset="0"/>
              </a:rPr>
              <a:t> &amp; </a:t>
            </a:r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1</a:t>
            </a:r>
            <a:endParaRPr lang="en-US" altLang="zh-CN" sz="7200" b="1">
              <a:solidFill>
                <a:srgbClr val="666666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2644775"/>
            <a:ext cx="1008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6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zh-CN" sz="96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en-US" altLang="zh-CN" sz="96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C++</a:t>
            </a:r>
            <a:r>
              <a:rPr lang="en-US" altLang="zh-CN" sz="9600">
                <a:solidFill>
                  <a:srgbClr val="666666"/>
                </a:solidFill>
                <a:latin typeface="Times New Roman" panose="02020603050405020304" charset="0"/>
                <a:cs typeface="Times New Roman" panose="02020603050405020304" charset="0"/>
              </a:rPr>
              <a:t>/Pascal</a:t>
            </a:r>
            <a:endParaRPr lang="zh-CN" altLang="en-US" sz="9600">
              <a:solidFill>
                <a:srgbClr val="66666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59330" y="1351915"/>
            <a:ext cx="767334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定义（指令含义的</a:t>
            </a:r>
            <a:r>
              <a:rPr lang="zh-CN" altLang="en-US" sz="4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描述</a:t>
            </a:r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）</a:t>
            </a:r>
            <a:endParaRPr lang="zh-CN" altLang="en-US" sz="44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  <a:p>
            <a:pPr algn="l"/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声明（指令实体的</a:t>
            </a:r>
            <a:r>
              <a:rPr lang="zh-CN" altLang="en-US" sz="44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创建</a:t>
            </a:r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）</a:t>
            </a:r>
            <a:endParaRPr lang="zh-CN" altLang="en-US" sz="44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  <a:p>
            <a:pPr algn="l"/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读操作（取值</a:t>
            </a:r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、拿来</a:t>
            </a:r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）</a:t>
            </a:r>
            <a:endParaRPr lang="zh-CN" altLang="en-US" sz="44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  <a:p>
            <a:pPr algn="l"/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写操作（赋值、修改、删除</a:t>
            </a:r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）</a:t>
            </a:r>
            <a:endParaRPr lang="zh-CN" altLang="en-US" sz="44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  <a:p>
            <a:pPr algn="l"/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调用（已定义指令的使用，使指令所定义的逻辑得到</a:t>
            </a:r>
            <a:r>
              <a:rPr lang="zh-CN" altLang="en-US" sz="44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执行</a:t>
            </a:r>
            <a:r>
              <a:rPr lang="zh-CN" altLang="en-US" sz="4400">
                <a:solidFill>
                  <a:srgbClr val="666666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</a:rPr>
              <a:t>）</a:t>
            </a:r>
            <a:endParaRPr lang="zh-CN" altLang="en-US" sz="4400">
              <a:solidFill>
                <a:srgbClr val="666666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013460"/>
            <a:ext cx="1008000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#include &lt;iostream&gt;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using namespace std;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int </a:t>
            </a:r>
            <a:r>
              <a:rPr lang="en-US" altLang="zh-CN" sz="44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main</a:t>
            </a:r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()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{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    </a:t>
            </a:r>
            <a:r>
              <a:rPr lang="en-US" altLang="zh-CN" sz="44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cout </a:t>
            </a:r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&lt;&lt; "Hello, world!" &lt;&lt; endl;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    </a:t>
            </a:r>
            <a:r>
              <a:rPr lang="en-US" altLang="zh-CN" sz="44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return </a:t>
            </a:r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0;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4400">
                <a:latin typeface="Palatino Linotype" panose="02040502050505030304" charset="0"/>
                <a:cs typeface="Palatino Linotype" panose="02040502050505030304" charset="0"/>
              </a:rPr>
              <a:t>}</a:t>
            </a:r>
            <a:endParaRPr lang="en-US" altLang="zh-CN" sz="440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1890395"/>
            <a:ext cx="10080000" cy="3076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5400">
                <a:latin typeface="Times New Roman" panose="02020603050405020304" charset="0"/>
                <a:cs typeface="Times New Roman" panose="02020603050405020304" charset="0"/>
              </a:rPr>
              <a:t>http://oj.noi.cn/oj/#main/show/1001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题目描述：将输入的华氏温度转换为摄氏温度。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由华氏温度F与摄氏温度C的转换公式为：F＝C×9/5＋32。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输入：输入一个实数，表示华氏温度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输出： 输出对应的摄氏温度，答案保留4位小数。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样例输入：50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样例输出：10.0000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56005" y="59690"/>
            <a:ext cx="10080000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#include &lt;iostream&gt;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#include &lt;stdio.h&gt;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using namespace std;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int 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main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(int argc, char** argv) {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lang="en-US" altLang="zh-CN" sz="3600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float 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f, c;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while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scanf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("%f", &amp;f) != EOF) {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	c = (f - 32) * 5 / 9;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	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printf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("%.4f\r\n", c);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}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	</a:t>
            </a:r>
            <a:r>
              <a:rPr lang="en-US" altLang="zh-CN" sz="360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return </a:t>
            </a:r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0;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3600">
                <a:latin typeface="Palatino Linotype" panose="02040502050505030304" charset="0"/>
                <a:cs typeface="Palatino Linotype" panose="02040502050505030304" charset="0"/>
              </a:rPr>
              <a:t>}</a:t>
            </a:r>
            <a:endParaRPr lang="en-US" altLang="zh-CN" sz="360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156210"/>
            <a:ext cx="9180195" cy="65455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585" y="156845"/>
            <a:ext cx="9180000" cy="65451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156210"/>
            <a:ext cx="9180000" cy="65451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66370"/>
            <a:ext cx="10800000" cy="6525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66370"/>
            <a:ext cx="10800000" cy="652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/>
        </p:nvGraphicFramePr>
        <p:xfrm>
          <a:off x="1829435" y="1077595"/>
          <a:ext cx="853313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Palatino Linotype" panose="02040502050505030304" charset="0"/>
                        </a:rPr>
                        <a:t>十进制</a:t>
                      </a:r>
                      <a:endParaRPr lang="zh-CN" altLang="en-US">
                        <a:latin typeface="Palatino Linotype" panose="0204050205050503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Palatino Linotype" panose="02040502050505030304" charset="0"/>
                        </a:rPr>
                        <a:t>二进制</a:t>
                      </a:r>
                      <a:endParaRPr lang="zh-CN" altLang="en-US">
                        <a:latin typeface="Palatino Linotype" panose="0204050205050503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0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0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2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10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3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11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4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100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5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101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6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110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7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111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8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1000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9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1001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10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alatino Linotype" panose="02040502050505030304" charset="0"/>
                          <a:cs typeface="Palatino Linotype" panose="02040502050505030304" charset="0"/>
                        </a:rPr>
                        <a:t>1010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alatino Linotype" panose="02040502050505030304" charset="0"/>
                        <a:cs typeface="Palatino Linotype" panose="0204050205050503030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66370"/>
            <a:ext cx="10800000" cy="6525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2605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main</a:t>
            </a:r>
            <a:endParaRPr lang="en-US" altLang="zh-CN" sz="96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cin</a:t>
            </a:r>
            <a:endParaRPr lang="en-US" altLang="zh-CN" sz="96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cout</a:t>
            </a:r>
            <a:endParaRPr lang="en-US" altLang="zh-CN" sz="96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int</a:t>
            </a:r>
            <a:endParaRPr lang="en-US" altLang="zh-CN" sz="9600" b="1">
              <a:solidFill>
                <a:srgbClr val="00B05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float</a:t>
            </a:r>
            <a:endParaRPr lang="en-US" altLang="zh-CN" sz="9600" b="1">
              <a:solidFill>
                <a:srgbClr val="00B05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cs typeface="Palatino Linotype" panose="02040502050505030304" charset="0"/>
              </a:rPr>
              <a:t>=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+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-</a:t>
            </a:r>
            <a:endParaRPr lang="en-US" altLang="zh-CN" sz="9600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*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208780" y="2275840"/>
            <a:ext cx="37750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M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cs typeface="Palatino Linotype" panose="02040502050505030304" charset="0"/>
              </a:rPr>
              <a:t>ORSE </a:t>
            </a:r>
            <a:r>
              <a:rPr lang="en-US" altLang="zh-CN" sz="7200" b="1">
                <a:solidFill>
                  <a:srgbClr val="00B0F0"/>
                </a:solidFill>
                <a:latin typeface="Palatino Linotype" panose="02040502050505030304" charset="0"/>
                <a:cs typeface="Palatino Linotype" panose="02040502050505030304" charset="0"/>
              </a:rPr>
              <a:t>C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cs typeface="Palatino Linotype" panose="02040502050505030304" charset="0"/>
              </a:rPr>
              <a:t>ODE</a:t>
            </a:r>
            <a:endParaRPr lang="en-US" altLang="zh-CN" sz="7200" b="1">
              <a:solidFill>
                <a:srgbClr val="666666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61970" y="2644775"/>
            <a:ext cx="60674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Times New Roman" panose="02020603050405020304" charset="0"/>
              </a:rPr>
              <a:t>/</a:t>
            </a:r>
            <a:endParaRPr lang="en-US" altLang="zh-CN" sz="9600" b="1">
              <a:solidFill>
                <a:srgbClr val="FFC000"/>
              </a:solidFill>
              <a:latin typeface="Palatino Linotype" panose="0204050205050503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矩形分割面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4975" y="307975"/>
            <a:ext cx="6241415" cy="6241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00860" y="5088890"/>
            <a:ext cx="858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已知黑色三角形面积是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100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，梯形上边长度为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，底边长度为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25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，求整个梯形的面积。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6455" y="755650"/>
            <a:ext cx="954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>
                <a:latin typeface="楷体" panose="02010609060101010101" charset="-122"/>
                <a:ea typeface="楷体" panose="02010609060101010101" charset="-122"/>
              </a:rPr>
              <a:t>题</a:t>
            </a:r>
            <a:endParaRPr lang="zh-CN" altLang="en-US" sz="72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67660" y="2136775"/>
            <a:ext cx="64566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三角形面积公式：面积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=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边长×高÷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2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如果：</a:t>
            </a:r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      已知面积为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100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，边长为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15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，</a:t>
            </a:r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那么：</a:t>
            </a:r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      高等于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100×2÷15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endParaRPr lang="zh-CN" altLang="en-US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根据梯形面积公式：梯形面积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=(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上边长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+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下边长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)</a:t>
            </a:r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×高÷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2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  <a:p>
            <a:r>
              <a:rPr lang="zh-CN" altLang="en-US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也就是：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(15+25) × (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  <a:sym typeface="+mn-ea"/>
              </a:rPr>
              <a:t>100×2÷15</a:t>
            </a:r>
            <a:r>
              <a:rPr lang="en-US" altLang="zh-CN"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) ÷ 2 ≈ 26.6667</a:t>
            </a:r>
            <a:endParaRPr lang="en-US" altLang="zh-CN"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6455" y="755650"/>
            <a:ext cx="954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>
                <a:latin typeface="楷体" panose="02010609060101010101" charset="-122"/>
                <a:ea typeface="楷体" panose="02010609060101010101" charset="-122"/>
              </a:rPr>
              <a:t>解</a:t>
            </a:r>
            <a:endParaRPr lang="zh-CN" altLang="en-US" sz="72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252730"/>
            <a:ext cx="11880000" cy="635317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583565"/>
            <a:ext cx="11880000" cy="569155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44215" y="1721485"/>
            <a:ext cx="57035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THANKS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</a:t>
            </a:r>
            <a:r>
              <a:rPr lang="en-US" altLang="zh-CN" sz="7200" b="1">
                <a:solidFill>
                  <a:srgbClr val="FFC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FOR</a:t>
            </a:r>
            <a:r>
              <a:rPr lang="en-US" altLang="zh-CN" sz="7200" b="1">
                <a:solidFill>
                  <a:srgbClr val="666666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 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ea typeface="楷体" panose="02010609060101010101" charset="-122"/>
                <a:cs typeface="Palatino Linotype" panose="02040502050505030304" charset="0"/>
              </a:rPr>
              <a:t>WATCHING!</a:t>
            </a:r>
            <a:endParaRPr lang="en-US" altLang="zh-CN" sz="7200" b="1">
              <a:solidFill>
                <a:srgbClr val="FF0000"/>
              </a:solidFill>
              <a:latin typeface="Palatino Linotype" panose="02040502050505030304" charset="0"/>
              <a:ea typeface="楷体" panose="02010609060101010101" charset="-122"/>
              <a:cs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5725" y="317500"/>
            <a:ext cx="6940550" cy="622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208780" y="2275840"/>
            <a:ext cx="377507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A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S</a:t>
            </a:r>
            <a:r>
              <a:rPr lang="en-US" altLang="zh-CN" sz="7200" b="1">
                <a:solidFill>
                  <a:srgbClr val="FFC000"/>
                </a:solidFill>
                <a:latin typeface="Palatino Linotype" panose="02040502050505030304" charset="0"/>
                <a:cs typeface="Palatino Linotype" panose="02040502050505030304" charset="0"/>
              </a:rPr>
              <a:t>C</a:t>
            </a:r>
            <a:r>
              <a:rPr lang="en-US" altLang="zh-CN" sz="7200" b="1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charset="0"/>
                <a:cs typeface="Palatino Linotype" panose="02040502050505030304" charset="0"/>
              </a:rPr>
              <a:t>II</a:t>
            </a:r>
            <a:endParaRPr lang="en-US" altLang="zh-CN" sz="72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charset="0"/>
                <a:cs typeface="Palatino Linotype" panose="02040502050505030304" charset="0"/>
              </a:rPr>
              <a:t>American Standard Code for Information Interchange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charset="0"/>
                <a:cs typeface="Palatino Linotype" panose="02040502050505030304" charset="0"/>
              </a:rPr>
              <a:t>美国标准信息交换码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1625" y="154305"/>
            <a:ext cx="6508750" cy="655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079750" y="2037080"/>
            <a:ext cx="6031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H</a:t>
            </a:r>
            <a:r>
              <a:rPr lang="en-US" altLang="zh-CN" sz="7200" b="1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charset="0"/>
                <a:cs typeface="Palatino Linotype" panose="02040502050505030304" charset="0"/>
              </a:rPr>
              <a:t>ello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,</a:t>
            </a:r>
            <a:r>
              <a:rPr lang="en-US" altLang="zh-CN" sz="72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W</a:t>
            </a:r>
            <a:r>
              <a:rPr lang="en-US" altLang="zh-CN" sz="7200" b="1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charset="0"/>
                <a:cs typeface="Palatino Linotype" panose="02040502050505030304" charset="0"/>
              </a:rPr>
              <a:t>orld</a:t>
            </a:r>
            <a:r>
              <a:rPr lang="en-US" altLang="zh-CN" sz="72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!</a:t>
            </a:r>
            <a:endParaRPr lang="en-US" altLang="zh-CN" sz="72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0385" y="3424555"/>
            <a:ext cx="6031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72 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charset="0"/>
                <a:cs typeface="Palatino Linotype" panose="02040502050505030304" charset="0"/>
              </a:rPr>
              <a:t>101 108 108 111 </a:t>
            </a:r>
            <a:r>
              <a:rPr lang="en-US" altLang="zh-CN" sz="24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44</a:t>
            </a:r>
            <a:r>
              <a:rPr lang="en-US" altLang="zh-CN" sz="2400" b="1">
                <a:solidFill>
                  <a:srgbClr val="00B050"/>
                </a:solidFill>
                <a:latin typeface="Palatino Linotype" panose="02040502050505030304" charset="0"/>
                <a:cs typeface="Palatino Linotype" panose="02040502050505030304" charset="0"/>
              </a:rPr>
              <a:t> 87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charset="0"/>
                <a:cs typeface="Palatino Linotype" panose="02040502050505030304" charset="0"/>
              </a:rPr>
              <a:t> 111 114 108 100 </a:t>
            </a:r>
            <a:r>
              <a:rPr lang="en-US" altLang="zh-CN" sz="2400" b="1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33</a:t>
            </a:r>
            <a:endParaRPr lang="en-US" altLang="zh-CN" sz="2400" b="1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7860" y="4143375"/>
            <a:ext cx="5795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010010000110010101101100011011000110111100101100010101110110111101110010011011000110010000100001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KSO_WM_SLIDE_MODEL_TYPE" val="cover"/>
</p:tagLst>
</file>

<file path=ppt/tags/tag4.xml><?xml version="1.0" encoding="utf-8"?>
<p:tagLst xmlns:p="http://schemas.openxmlformats.org/presentationml/2006/main">
  <p:tag name="KSO_WM_SLIDE_MODEL_TYPE" val="cover"/>
</p:tagLst>
</file>

<file path=ppt/tags/tag5.xml><?xml version="1.0" encoding="utf-8"?>
<p:tagLst xmlns:p="http://schemas.openxmlformats.org/presentationml/2006/main">
  <p:tag name="KSO_WM_SLIDE_MODEL_TYPE" val="cover"/>
</p:tagLst>
</file>

<file path=ppt/tags/tag6.xml><?xml version="1.0" encoding="utf-8"?>
<p:tagLst xmlns:p="http://schemas.openxmlformats.org/presentationml/2006/main">
  <p:tag name="KSO_WM_SLIDE_MODEL_TYPE" val="cover"/>
</p:tagLst>
</file>

<file path=ppt/tags/tag7.xml><?xml version="1.0" encoding="utf-8"?>
<p:tagLst xmlns:p="http://schemas.openxmlformats.org/presentationml/2006/main">
  <p:tag name="KSO_WM_SLIDE_MODEL_TYPE" val="cover"/>
</p:tagLst>
</file>

<file path=ppt/tags/tag8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2305</Words>
  <Application>WPS 演示</Application>
  <PresentationFormat>宽屏</PresentationFormat>
  <Paragraphs>212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92" baseType="lpstr">
      <vt:lpstr>Arial</vt:lpstr>
      <vt:lpstr>宋体</vt:lpstr>
      <vt:lpstr>Wingdings</vt:lpstr>
      <vt:lpstr>Palatino Linotype</vt:lpstr>
      <vt:lpstr>楷体</vt:lpstr>
      <vt:lpstr>Times New Roman</vt:lpstr>
      <vt:lpstr>微软雅黑</vt:lpstr>
      <vt:lpstr>Arial Unicode MS</vt:lpstr>
      <vt:lpstr>Calibri</vt:lpstr>
      <vt:lpstr>MV Boli</vt:lpstr>
      <vt:lpstr>Segoe Print</vt:lpstr>
      <vt:lpstr>Segoe UI</vt:lpstr>
      <vt:lpstr>Segoe Script</vt:lpstr>
      <vt:lpstr>Segoe UI Black</vt:lpstr>
      <vt:lpstr>Wingdings 2</vt:lpstr>
      <vt:lpstr>Wingdings 3</vt:lpstr>
      <vt:lpstr>Sylfaen</vt:lpstr>
      <vt:lpstr>Sitka Subheading</vt:lpstr>
      <vt:lpstr>Sitka Small</vt:lpstr>
      <vt:lpstr>Segoe UI Symbol</vt:lpstr>
      <vt:lpstr>Sitka Heading</vt:lpstr>
      <vt:lpstr>Segoe UI Emoji</vt:lpstr>
      <vt:lpstr>Myanmar Text</vt:lpstr>
      <vt:lpstr>Microsoft Tai Le</vt:lpstr>
      <vt:lpstr>HoloLens MDL2 Assets</vt:lpstr>
      <vt:lpstr>Franklin Gothic Medium</vt:lpstr>
      <vt:lpstr>Bahnschrift</vt:lpstr>
      <vt:lpstr>Arial Black</vt:lpstr>
      <vt:lpstr>MS PGothic</vt:lpstr>
      <vt:lpstr>方正舒体</vt:lpstr>
      <vt:lpstr>华文隶书</vt:lpstr>
      <vt:lpstr>华文彩云</vt:lpstr>
      <vt:lpstr>华文仿宋</vt:lpstr>
      <vt:lpstr>华文中宋</vt:lpstr>
      <vt:lpstr>Yu Gothic Medium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langz</cp:lastModifiedBy>
  <cp:revision>23</cp:revision>
  <dcterms:created xsi:type="dcterms:W3CDTF">2019-07-15T08:41:00Z</dcterms:created>
  <dcterms:modified xsi:type="dcterms:W3CDTF">2019-07-19T18:30:54Z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